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78" r:id="rId3"/>
    <p:sldId id="31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13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56" r:id="rId31"/>
    <p:sldId id="257" r:id="rId32"/>
    <p:sldId id="258" r:id="rId33"/>
    <p:sldId id="303" r:id="rId34"/>
    <p:sldId id="259" r:id="rId35"/>
    <p:sldId id="260" r:id="rId36"/>
    <p:sldId id="262" r:id="rId37"/>
    <p:sldId id="263" r:id="rId38"/>
    <p:sldId id="264" r:id="rId39"/>
    <p:sldId id="265" r:id="rId40"/>
    <p:sldId id="268" r:id="rId41"/>
    <p:sldId id="269" r:id="rId42"/>
    <p:sldId id="270" r:id="rId43"/>
    <p:sldId id="271" r:id="rId44"/>
    <p:sldId id="274" r:id="rId45"/>
    <p:sldId id="276" r:id="rId46"/>
    <p:sldId id="277" r:id="rId47"/>
    <p:sldId id="307" r:id="rId48"/>
    <p:sldId id="308" r:id="rId49"/>
    <p:sldId id="309" r:id="rId50"/>
    <p:sldId id="310" r:id="rId51"/>
    <p:sldId id="315" r:id="rId52"/>
    <p:sldId id="311" r:id="rId53"/>
    <p:sldId id="312" r:id="rId54"/>
    <p:sldId id="316" r:id="rId55"/>
    <p:sldId id="317" r:id="rId56"/>
    <p:sldId id="304" r:id="rId57"/>
  </p:sldIdLst>
  <p:sldSz cx="14630400" cy="8229600"/>
  <p:notesSz cx="8229600" cy="14630400"/>
  <p:embeddedFontLst>
    <p:embeddedFont>
      <p:font typeface="Calibri" panose="020F0502020204030204" charset="0"/>
      <p:regular r:id="rId61"/>
      <p:bold r:id="rId62"/>
      <p:italic r:id="rId63"/>
      <p:boldItalic r:id="rId64"/>
    </p:embeddedFont>
    <p:embeddedFont>
      <p:font typeface="MuseoModerno Medium" pitchFamily="34" charset="0"/>
      <p:regular r:id="rId65"/>
    </p:embeddedFont>
    <p:embeddedFont>
      <p:font typeface="MuseoModerno Medium" pitchFamily="34" charset="-122"/>
      <p:regular r:id="rId66"/>
    </p:embeddedFont>
    <p:embeddedFont>
      <p:font typeface="MuseoModerno Medium" pitchFamily="34" charset="-120"/>
      <p:regular r:id="rId67"/>
    </p:embeddedFont>
    <p:embeddedFont>
      <p:font typeface="Source Sans Pro" panose="020B0503030403020204" pitchFamily="34" charset="0"/>
      <p:regular r:id="rId68"/>
      <p:bold r:id="rId69"/>
      <p:italic r:id="rId70"/>
      <p:boldItalic r:id="rId71"/>
    </p:embeddedFont>
    <p:embeddedFont>
      <p:font typeface="Source Sans Pro" panose="020B0503030403020204" pitchFamily="34" charset="-122"/>
      <p:regular r:id="rId72"/>
    </p:embeddedFont>
    <p:embeddedFont>
      <p:font typeface="Source Sans Pro" panose="020B0503030403020204" pitchFamily="34" charset="-120"/>
      <p:regular r:id="rId73"/>
    </p:embeddedFont>
    <p:embeddedFont>
      <p:font typeface="Consolas" panose="020B0609020204030204" pitchFamily="34" charset="0"/>
      <p:regular r:id="rId74"/>
      <p:bold r:id="rId75"/>
      <p:italic r:id="rId76"/>
      <p:boldItalic r:id="rId77"/>
    </p:embeddedFont>
    <p:embeddedFont>
      <p:font typeface="Consolas" panose="020B0609020204030204" pitchFamily="34" charset="-122"/>
      <p:regular r:id="rId78"/>
    </p:embeddedFont>
    <p:embeddedFont>
      <p:font typeface="Consolas" panose="020B0609020204030204" pitchFamily="34" charset="-120"/>
      <p:regular r:id="rId79"/>
    </p:embeddedFont>
    <p:embeddedFont>
      <p:font typeface="DengXian Light" panose="02010600030101010101" charset="-122"/>
      <p:regular r:id="rId80"/>
    </p:embeddedFont>
    <p:embeddedFont>
      <p:font typeface="Calibri Light" panose="020F0302020204030204" charset="0"/>
      <p:regular r:id="rId81"/>
      <p:italic r:id="rId82"/>
    </p:embeddedFont>
    <p:embeddedFont>
      <p:font typeface="DengXian" panose="02010600030101010101" charset="-122"/>
      <p:regular r:id="rId8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font" Target="fonts/font23.fntdata"/><Relationship Id="rId82" Type="http://schemas.openxmlformats.org/officeDocument/2006/relationships/font" Target="fonts/font22.fntdata"/><Relationship Id="rId81" Type="http://schemas.openxmlformats.org/officeDocument/2006/relationships/font" Target="fonts/font21.fntdata"/><Relationship Id="rId80" Type="http://schemas.openxmlformats.org/officeDocument/2006/relationships/font" Target="fonts/font20.fntdata"/><Relationship Id="rId8" Type="http://schemas.openxmlformats.org/officeDocument/2006/relationships/slide" Target="slides/slide5.xml"/><Relationship Id="rId79" Type="http://schemas.openxmlformats.org/officeDocument/2006/relationships/font" Target="fonts/font19.fntdata"/><Relationship Id="rId78" Type="http://schemas.openxmlformats.org/officeDocument/2006/relationships/font" Target="fonts/font18.fntdata"/><Relationship Id="rId77" Type="http://schemas.openxmlformats.org/officeDocument/2006/relationships/font" Target="fonts/font17.fntdata"/><Relationship Id="rId76" Type="http://schemas.openxmlformats.org/officeDocument/2006/relationships/font" Target="fonts/font16.fntdata"/><Relationship Id="rId75" Type="http://schemas.openxmlformats.org/officeDocument/2006/relationships/font" Target="fonts/font15.fntdata"/><Relationship Id="rId74" Type="http://schemas.openxmlformats.org/officeDocument/2006/relationships/font" Target="fonts/font14.fntdata"/><Relationship Id="rId73" Type="http://schemas.openxmlformats.org/officeDocument/2006/relationships/font" Target="fonts/font13.fntdata"/><Relationship Id="rId72" Type="http://schemas.openxmlformats.org/officeDocument/2006/relationships/font" Target="fonts/font12.fntdata"/><Relationship Id="rId71" Type="http://schemas.openxmlformats.org/officeDocument/2006/relationships/font" Target="fonts/font11.fntdata"/><Relationship Id="rId70" Type="http://schemas.openxmlformats.org/officeDocument/2006/relationships/font" Target="fonts/font10.fntdata"/><Relationship Id="rId7" Type="http://schemas.openxmlformats.org/officeDocument/2006/relationships/slide" Target="slides/slide4.xml"/><Relationship Id="rId69" Type="http://schemas.openxmlformats.org/officeDocument/2006/relationships/font" Target="fonts/font9.fntdata"/><Relationship Id="rId68" Type="http://schemas.openxmlformats.org/officeDocument/2006/relationships/font" Target="fonts/font8.fntdata"/><Relationship Id="rId67" Type="http://schemas.openxmlformats.org/officeDocument/2006/relationships/font" Target="fonts/font7.fntdata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B81-7EE9-4552-937E-9F405397F0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960-1D6E-4CF5-9CA5-4C8DE3D087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4636115" cy="82042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4408170" y="5743575"/>
            <a:ext cx="5200015" cy="702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bliqueTopRight"/>
              <a:lightRig rig="threePt" dir="t"/>
            </a:scene3d>
          </a:bodyPr>
          <a:p>
            <a:pPr algn="ctr"/>
            <a:r>
              <a:rPr lang="vi-VN" altLang="en-US" sz="9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TITANIC TEAM</a:t>
            </a:r>
            <a:endParaRPr lang="vi-VN" altLang="en-US" sz="96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15"/>
            <a:ext cx="14629765" cy="8223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7745"/>
            <a:ext cx="14646910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95"/>
            <a:ext cx="14631035" cy="8218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640" y="265430"/>
            <a:ext cx="12516485" cy="7699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54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7453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611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4656435" cy="8219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4631035" cy="8228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6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4630400" cy="8228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4649450" cy="8218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15"/>
            <a:ext cx="14630400" cy="8211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900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4754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103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6088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05"/>
            <a:ext cx="14630400" cy="82315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634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29179"/>
            <a:ext cx="7556421" cy="21449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Принципы реализации проекта веб-программирования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270040" y="5776198"/>
            <a:ext cx="192333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486" y="510302"/>
            <a:ext cx="4639628" cy="579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ru-RU" sz="3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Процесс разработки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486" y="1461373"/>
            <a:ext cx="13331428" cy="2969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 данном проекте применена модель водопада.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303770" y="1967032"/>
            <a:ext cx="22860" cy="5752743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6572548" y="2373035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7106424" y="2175748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175956" y="2210514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067532" y="2152531"/>
            <a:ext cx="2319814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Анализ требований</a:t>
            </a:r>
            <a:endParaRPr lang="en-US" sz="3600" dirty="0"/>
          </a:p>
        </p:txBody>
      </p:sp>
      <p:sp>
        <p:nvSpPr>
          <p:cNvPr id="9" name="Shape 7"/>
          <p:cNvSpPr/>
          <p:nvPr/>
        </p:nvSpPr>
        <p:spPr>
          <a:xfrm>
            <a:off x="7501116" y="3300770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7106424" y="3103483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175956" y="3138249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243054" y="2341761"/>
            <a:ext cx="3406259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Проектирование системы </a:t>
            </a:r>
            <a:endParaRPr lang="ru-RU" sz="36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 интерфейса</a:t>
            </a:r>
            <a:endParaRPr lang="en-US" sz="3600" dirty="0"/>
          </a:p>
        </p:txBody>
      </p:sp>
      <p:sp>
        <p:nvSpPr>
          <p:cNvPr id="13" name="Shape 11"/>
          <p:cNvSpPr/>
          <p:nvPr/>
        </p:nvSpPr>
        <p:spPr>
          <a:xfrm>
            <a:off x="6572548" y="4135755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Shape 12"/>
          <p:cNvSpPr/>
          <p:nvPr/>
        </p:nvSpPr>
        <p:spPr>
          <a:xfrm>
            <a:off x="7106424" y="3938468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7175956" y="3973235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4067532" y="3915251"/>
            <a:ext cx="2319814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Программирование</a:t>
            </a:r>
            <a:endParaRPr lang="en-US" sz="3600" dirty="0"/>
          </a:p>
        </p:txBody>
      </p:sp>
      <p:sp>
        <p:nvSpPr>
          <p:cNvPr id="17" name="Shape 15"/>
          <p:cNvSpPr/>
          <p:nvPr/>
        </p:nvSpPr>
        <p:spPr>
          <a:xfrm>
            <a:off x="7501116" y="4970859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Shape 16"/>
          <p:cNvSpPr/>
          <p:nvPr/>
        </p:nvSpPr>
        <p:spPr>
          <a:xfrm>
            <a:off x="7106424" y="4773573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7175956" y="4808339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8243054" y="4750356"/>
            <a:ext cx="2319814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Тестирование</a:t>
            </a:r>
            <a:endParaRPr lang="en-US" sz="3600" dirty="0"/>
          </a:p>
        </p:txBody>
      </p:sp>
      <p:sp>
        <p:nvSpPr>
          <p:cNvPr id="21" name="Shape 19"/>
          <p:cNvSpPr/>
          <p:nvPr/>
        </p:nvSpPr>
        <p:spPr>
          <a:xfrm>
            <a:off x="6572548" y="5805964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22" name="Shape 20"/>
          <p:cNvSpPr/>
          <p:nvPr/>
        </p:nvSpPr>
        <p:spPr>
          <a:xfrm>
            <a:off x="7106424" y="5608677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7175956" y="5643443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3707725" y="5585460"/>
            <a:ext cx="2679621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Развертывание</a:t>
            </a:r>
            <a:endParaRPr lang="en-US" sz="3600" dirty="0"/>
          </a:p>
        </p:txBody>
      </p:sp>
      <p:sp>
        <p:nvSpPr>
          <p:cNvPr id="25" name="Shape 23"/>
          <p:cNvSpPr/>
          <p:nvPr/>
        </p:nvSpPr>
        <p:spPr>
          <a:xfrm>
            <a:off x="7501116" y="6641068"/>
            <a:ext cx="556736" cy="22860"/>
          </a:xfrm>
          <a:prstGeom prst="roundRect">
            <a:avLst>
              <a:gd name="adj" fmla="val 121776"/>
            </a:avLst>
          </a:prstGeom>
          <a:solidFill>
            <a:srgbClr val="D9D4C9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Shape 24"/>
          <p:cNvSpPr/>
          <p:nvPr/>
        </p:nvSpPr>
        <p:spPr>
          <a:xfrm>
            <a:off x="7106424" y="6443782"/>
            <a:ext cx="417552" cy="41755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/>
          </a:p>
        </p:txBody>
      </p:sp>
      <p:sp>
        <p:nvSpPr>
          <p:cNvPr id="27" name="Text 25"/>
          <p:cNvSpPr/>
          <p:nvPr/>
        </p:nvSpPr>
        <p:spPr>
          <a:xfrm>
            <a:off x="7175956" y="6478548"/>
            <a:ext cx="278368" cy="3479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8243054" y="5991304"/>
            <a:ext cx="2319814" cy="2899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Техническое обслуживание </a:t>
            </a:r>
            <a:endParaRPr lang="ru-RU" sz="36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 обновления</a:t>
            </a:r>
            <a:endParaRPr 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5"/>
            <a:ext cx="14665960" cy="82384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08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65" y="2652911"/>
            <a:ext cx="4821793" cy="602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ru-RU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Разделение труда</a:t>
            </a:r>
            <a:endParaRPr lang="ru-RU" sz="40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6075" y="3573383"/>
            <a:ext cx="13280469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Четкое разделение труда способствует успеху проектов.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4965" y="4358640"/>
            <a:ext cx="13280469" cy="3345656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 sz="2800"/>
          </a:p>
        </p:txBody>
      </p:sp>
      <p:sp>
        <p:nvSpPr>
          <p:cNvPr id="6" name="Shape 3"/>
          <p:cNvSpPr/>
          <p:nvPr/>
        </p:nvSpPr>
        <p:spPr>
          <a:xfrm>
            <a:off x="682585" y="4366260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7" name="Text 4"/>
          <p:cNvSpPr/>
          <p:nvPr/>
        </p:nvSpPr>
        <p:spPr>
          <a:xfrm>
            <a:off x="876776" y="4489490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</a:rPr>
              <a:t>Роль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01377" y="4489490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418138" y="4438690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Основная миссия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585" y="4921329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11" name="Text 8"/>
          <p:cNvSpPr/>
          <p:nvPr/>
        </p:nvSpPr>
        <p:spPr>
          <a:xfrm>
            <a:off x="876776" y="5044559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Team Leader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01377" y="5044559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5418138" y="5043924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Управление прогрессом, обзор кода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82585" y="5476399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15" name="Text 12"/>
          <p:cNvSpPr/>
          <p:nvPr/>
        </p:nvSpPr>
        <p:spPr>
          <a:xfrm>
            <a:off x="876776" y="559962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Frontend Dev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377" y="5599628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5417503" y="565042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Интерфейс, эффекты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82585" y="6031468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19" name="Text 16"/>
          <p:cNvSpPr/>
          <p:nvPr/>
        </p:nvSpPr>
        <p:spPr>
          <a:xfrm>
            <a:off x="876776" y="615469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Backend Dev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301377" y="6154698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21" name="Text 18"/>
          <p:cNvSpPr/>
          <p:nvPr/>
        </p:nvSpPr>
        <p:spPr>
          <a:xfrm>
            <a:off x="5418138" y="621692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Логическая обработка, база данных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82585" y="6586538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23" name="Text 20"/>
          <p:cNvSpPr/>
          <p:nvPr/>
        </p:nvSpPr>
        <p:spPr>
          <a:xfrm>
            <a:off x="876776" y="6709767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UI/UX Designer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5301377" y="6709767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25" name="Text 22"/>
          <p:cNvSpPr/>
          <p:nvPr/>
        </p:nvSpPr>
        <p:spPr>
          <a:xfrm>
            <a:off x="5416868" y="6710402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Дизайн интерфейса, опыт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82585" y="7141607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27" name="Text 24"/>
          <p:cNvSpPr/>
          <p:nvPr/>
        </p:nvSpPr>
        <p:spPr>
          <a:xfrm>
            <a:off x="876776" y="7264837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Tester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5301377" y="7264837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800" dirty="0"/>
          </a:p>
        </p:txBody>
      </p:sp>
      <p:sp>
        <p:nvSpPr>
          <p:cNvPr id="29" name="Text 26"/>
          <p:cNvSpPr/>
          <p:nvPr/>
        </p:nvSpPr>
        <p:spPr>
          <a:xfrm>
            <a:off x="5418138" y="7264837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Тестирование, сообщение об ошибках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29179"/>
            <a:ext cx="7556421" cy="21449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Принципы реализации проекта веб-программирования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270040" y="5776198"/>
            <a:ext cx="192333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413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Используемая технология</a:t>
            </a:r>
            <a:endParaRPr lang="ru-RU" sz="48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4581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 проекте использованы современные и</a:t>
            </a:r>
            <a:endParaRPr lang="ru-RU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востребованные технологии.</a:t>
            </a:r>
            <a:endParaRPr lang="ru-RU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646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6" name="Text 3"/>
          <p:cNvSpPr/>
          <p:nvPr/>
        </p:nvSpPr>
        <p:spPr>
          <a:xfrm>
            <a:off x="7017306" y="26462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2B4150"/>
                </a:solidFill>
              </a:rPr>
              <a:t>Языки</a:t>
            </a:r>
            <a:endParaRPr lang="ru-RU" sz="2400" dirty="0">
              <a:solidFill>
                <a:srgbClr val="2B415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HTML, CSS, JavaScript, PHP</a:t>
            </a:r>
            <a:endParaRPr 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9" name="Text 6"/>
          <p:cNvSpPr/>
          <p:nvPr/>
        </p:nvSpPr>
        <p:spPr>
          <a:xfrm>
            <a:off x="7017306" y="39815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Рамки(</a:t>
            </a: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Framework</a:t>
            </a:r>
            <a:r>
              <a:rPr lang="ru-RU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)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017306" y="447198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Laravel</a:t>
            </a:r>
            <a:endParaRPr 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3168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2" name="Text 9"/>
          <p:cNvSpPr/>
          <p:nvPr/>
        </p:nvSpPr>
        <p:spPr>
          <a:xfrm>
            <a:off x="7017306" y="53168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База данных</a:t>
            </a:r>
            <a:endParaRPr lang="ru-RU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017306" y="58072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MySQL</a:t>
            </a:r>
            <a:endParaRPr 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66521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5" name="Text 12"/>
          <p:cNvSpPr/>
          <p:nvPr/>
        </p:nvSpPr>
        <p:spPr>
          <a:xfrm>
            <a:off x="7017306" y="66521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</a:t>
            </a:r>
            <a:endParaRPr lang="ru-RU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017306" y="714255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Xampp, VSCode, Burpsuit, OWASP Z</a:t>
            </a:r>
            <a:r>
              <a:rPr lang="vi-VN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AP</a:t>
            </a:r>
            <a:r>
              <a:rPr 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 Attack Proxy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62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354" y="2393752"/>
            <a:ext cx="3924300" cy="4905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ru-RU" sz="4000" dirty="0">
                <a:solidFill>
                  <a:srgbClr val="124E73"/>
                </a:solidFill>
              </a:rPr>
              <a:t>Структура проекта</a:t>
            </a:r>
            <a:r>
              <a:rPr lang="ru-RU" dirty="0">
                <a:solidFill>
                  <a:srgbClr val="124E73"/>
                </a:solidFill>
              </a:rPr>
              <a:t> </a:t>
            </a:r>
            <a:endParaRPr lang="ru-RU" dirty="0">
              <a:solidFill>
                <a:srgbClr val="124E73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549354" y="3119676"/>
            <a:ext cx="13531691" cy="250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Структура проекта научно организована.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49354" y="3547229"/>
            <a:ext cx="13531691" cy="4251008"/>
          </a:xfrm>
          <a:prstGeom prst="roundRect">
            <a:avLst>
              <a:gd name="adj" fmla="val 554"/>
            </a:avLst>
          </a:prstGeom>
          <a:solidFill>
            <a:srgbClr val="DBE8F0"/>
          </a:solidFill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541615" y="3547229"/>
            <a:ext cx="13547169" cy="4251008"/>
          </a:xfrm>
          <a:prstGeom prst="roundRect">
            <a:avLst>
              <a:gd name="adj" fmla="val 554"/>
            </a:avLst>
          </a:prstGeom>
          <a:solidFill>
            <a:srgbClr val="DBE8F0"/>
          </a:solidFill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98540" y="3664863"/>
            <a:ext cx="13233321" cy="40157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B4150"/>
                </a:solidFill>
                <a:highlight>
                  <a:srgbClr val="DBE8F0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project/
├── app/
├── bootstrap/
├── config/
├── database/
├── public/
├── resources/
├── routes/
├── storage/
├── test/
├── vendor/
├── .ediorconfig/
├── .env/
├── composer.json/
├── README.md/
</a:t>
            </a:r>
            <a:endParaRPr lang="en-US" dirty="0">
              <a:solidFill>
                <a:srgbClr val="2B4150"/>
              </a:solidFill>
              <a:highlight>
                <a:srgbClr val="DBE8F0"/>
              </a:highlight>
              <a:latin typeface="Consolas" panose="020B0609020204030204" pitchFamily="34" charset="0"/>
              <a:ea typeface="Consolas" panose="020B0609020204030204" pitchFamily="34" charset="-122"/>
              <a:cs typeface="Consolas" panose="020B0609020204030204" pitchFamily="34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Тестирование</a:t>
            </a:r>
            <a:endParaRPr lang="ru-RU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8885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Тестирование гарантирует качество продукта.</a:t>
            </a:r>
            <a:endParaRPr lang="ru-RU" sz="32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069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133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Тип теста</a:t>
            </a:r>
            <a:endParaRPr lang="ru-RU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54422" y="362414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Ручной тест (</a:t>
            </a:r>
            <a:r>
              <a:rPr lang="en-US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Manual test</a:t>
            </a: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)</a:t>
            </a:r>
            <a:endParaRPr lang="en-US" sz="3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26779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4946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Время теста</a:t>
            </a:r>
            <a:endParaRPr lang="ru-RU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754422" y="498502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Перед развертыванием</a:t>
            </a:r>
            <a:endParaRPr lang="ru-RU" sz="32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286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58554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</a:t>
            </a:r>
            <a:endParaRPr lang="ru-RU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754422" y="6345912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Burpsuit, OWASP Zed Attack Proxy</a:t>
            </a:r>
            <a:endParaRPr lang="en-US" sz="32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293"/>
            <a:ext cx="57225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6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Развертывание и обновление</a:t>
            </a:r>
            <a:endParaRPr lang="ru-RU" sz="66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1970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36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Развертывание и обновления необходимо выполнять осторожно.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164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3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Среда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474571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Local: </a:t>
            </a: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развитие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93790" y="518791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Staging: </a:t>
            </a:r>
            <a:r>
              <a:rPr lang="ru-RU" sz="32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локальный тест 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793790" y="563010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Production</a:t>
            </a: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 : официальная версия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99521" y="4164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3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Обновление</a:t>
            </a:r>
            <a:endParaRPr lang="en-US" sz="3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623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Документация и коммуникация</a:t>
            </a:r>
            <a:endParaRPr lang="ru-RU" sz="36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7336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Важны документация и коммуникация в команде.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4323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714160"/>
            <a:ext cx="2291953" cy="3543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</a:rPr>
              <a:t>Сохранение</a:t>
            </a:r>
            <a:endParaRPr lang="ru-RU" sz="2800" dirty="0">
              <a:solidFill>
                <a:srgbClr val="2B4150"/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</a:rPr>
              <a:t> документа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280190" y="5629092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Google Drive / Notion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943231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4737021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Групповое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общение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8837876" y="5629091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Zalo / Telegram</a:t>
            </a:r>
            <a:endParaRPr 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94323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4737021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</a:rPr>
              <a:t>Замечание</a:t>
            </a:r>
            <a:endParaRPr lang="ru-RU" sz="2800" dirty="0">
              <a:solidFill>
                <a:srgbClr val="2B4150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11544538" y="5227439"/>
            <a:ext cx="22919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Любые существенные изменения должны быть отмечены.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4290" y="59436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Критерии оценки</a:t>
            </a:r>
            <a:endParaRPr lang="ru-RU" sz="48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1225" y="181201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Критерии оценки гарантируют качество продукции.</a:t>
            </a:r>
            <a:endParaRPr lang="ru-RU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47015" y="2368550"/>
            <a:ext cx="4398645" cy="1296035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5" name="Text 3"/>
          <p:cNvSpPr/>
          <p:nvPr/>
        </p:nvSpPr>
        <p:spPr>
          <a:xfrm>
            <a:off x="780574" y="2546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Полностью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функциональный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45660" y="4140200"/>
            <a:ext cx="4221480" cy="1337310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7" name="Text 5"/>
          <p:cNvSpPr/>
          <p:nvPr/>
        </p:nvSpPr>
        <p:spPr>
          <a:xfrm>
            <a:off x="4872276" y="4114840"/>
            <a:ext cx="37427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Дружественный интерфейс, прост в использовании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867140" y="2279650"/>
            <a:ext cx="5315585" cy="1337310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9" name="Text 7"/>
          <p:cNvSpPr/>
          <p:nvPr/>
        </p:nvSpPr>
        <p:spPr>
          <a:xfrm>
            <a:off x="9066213" y="2544485"/>
            <a:ext cx="33533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Хорошая производительность,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быстрая загрузка</a:t>
            </a:r>
            <a:endParaRPr lang="en-US" sz="2800" dirty="0"/>
          </a:p>
        </p:txBody>
      </p:sp>
      <p:sp>
        <p:nvSpPr>
          <p:cNvPr id="10" name="Shape 8"/>
          <p:cNvSpPr/>
          <p:nvPr/>
        </p:nvSpPr>
        <p:spPr>
          <a:xfrm>
            <a:off x="247015" y="5989955"/>
            <a:ext cx="5579745" cy="1096645"/>
          </a:xfrm>
          <a:prstGeom prst="roundRect">
            <a:avLst>
              <a:gd name="adj" fmla="val 4211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11" name="Text 9"/>
          <p:cNvSpPr/>
          <p:nvPr/>
        </p:nvSpPr>
        <p:spPr>
          <a:xfrm>
            <a:off x="385604" y="6154817"/>
            <a:ext cx="38601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Безопасность пользовательских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данных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866505" y="6000750"/>
            <a:ext cx="5316220" cy="1157605"/>
          </a:xfrm>
          <a:prstGeom prst="roundRect">
            <a:avLst>
              <a:gd name="adj" fmla="val 4211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800"/>
          </a:p>
        </p:txBody>
      </p:sp>
      <p:sp>
        <p:nvSpPr>
          <p:cNvPr id="13" name="Text 11"/>
          <p:cNvSpPr/>
          <p:nvPr/>
        </p:nvSpPr>
        <p:spPr>
          <a:xfrm>
            <a:off x="9112171" y="6186567"/>
            <a:ext cx="396918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Понятный и удобный для 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ru-RU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обслуживания исходный код</a:t>
            </a:r>
            <a:endParaRPr lang="ru-RU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 bldLvl="0" animBg="1"/>
      <p:bldP spid="7" grpId="0"/>
      <p:bldP spid="8" grpId="0" bldLvl="0" animBg="1"/>
      <p:bldP spid="9" grpId="0"/>
      <p:bldP spid="10" grpId="0" bldLvl="0" animBg="1"/>
      <p:bldP spid="11" grpId="0"/>
      <p:bldP spid="12" grpId="0" bldLvl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Трудности реализации</a:t>
            </a:r>
            <a:endParaRPr lang="vi-VN" altLang="en-US" sz="5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70040" y="5776198"/>
            <a:ext cx="1923336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55" y="731083"/>
            <a:ext cx="57225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Проблемы групповой коммуникации</a:t>
            </a:r>
            <a:endParaRPr lang="ru-RU" altLang="en-US" sz="5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0755" y="2025888"/>
            <a:ext cx="59407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alt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Трудность синхронизации информации,</a:t>
            </a:r>
            <a:endParaRPr lang="ru-RU" altLang="en-US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0556" y="296632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alt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Конфликт в общении</a:t>
            </a:r>
            <a:endParaRPr lang="ru-RU" altLang="en-US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0555" y="38648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alt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Выделите время для группового обсуждения,</a:t>
            </a:r>
            <a:endParaRPr lang="ru-RU" altLang="en-US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40556" y="47805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ru-RU" alt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Разделение труда</a:t>
            </a:r>
            <a:endParaRPr lang="ru-RU" altLang="en-US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51355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598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vi-VN" altLang="en-US" sz="32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19362" y="2424396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5" name="Text 3"/>
          <p:cNvSpPr/>
          <p:nvPr/>
        </p:nvSpPr>
        <p:spPr>
          <a:xfrm>
            <a:off x="946176" y="2810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Разбить задачи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906441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 dirty="0"/>
          </a:p>
        </p:txBody>
      </p:sp>
      <p:sp>
        <p:nvSpPr>
          <p:cNvPr id="7" name="Text 5"/>
          <p:cNvSpPr/>
          <p:nvPr/>
        </p:nvSpPr>
        <p:spPr>
          <a:xfrm>
            <a:off x="5443776" y="4133255"/>
            <a:ext cx="37427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Отслеживать прогресс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9640133" y="5246143"/>
            <a:ext cx="4196358" cy="1162288"/>
          </a:xfrm>
          <a:prstGeom prst="roundRect">
            <a:avLst>
              <a:gd name="adj" fmla="val 292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9" name="Text 7"/>
          <p:cNvSpPr/>
          <p:nvPr/>
        </p:nvSpPr>
        <p:spPr>
          <a:xfrm>
            <a:off x="10164660" y="5411971"/>
            <a:ext cx="3353395" cy="893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Отсутствие четкого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  <a:p>
            <a:pPr algn="r">
              <a:lnSpc>
                <a:spcPts val="2750"/>
              </a:lnSpc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планирования</a:t>
            </a:r>
            <a:endParaRPr lang="vi-VN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790" y="418680"/>
            <a:ext cx="7315200" cy="151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5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Проблемы групповой коммуникации</a:t>
            </a:r>
            <a:endParaRPr lang="ru-RU" altLang="en-US" sz="5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Создание контента</a:t>
            </a:r>
            <a:endParaRPr lang="ru-RU" altLang="en-US" sz="4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069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1337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Языковой барьер</a:t>
            </a:r>
            <a:endParaRPr lang="ru-RU" altLang="en-US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267795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4946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Разделите контент на понятные части</a:t>
            </a:r>
            <a:endParaRPr lang="ru-RU" altLang="en-US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754422" y="498502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alt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Удобнее</a:t>
            </a:r>
            <a:endParaRPr lang="ru-RU" alt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286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58554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Коллекция фотографий и видео</a:t>
            </a:r>
            <a:endParaRPr lang="ru-RU" altLang="en-US" sz="28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754422" y="6345912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altLang="en-US" sz="28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Создайте волнение для зрителей</a:t>
            </a:r>
            <a:endParaRPr lang="ru-RU" altLang="en-US" sz="28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108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65" y="2941201"/>
            <a:ext cx="4821793" cy="602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ru-RU" alt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Знание разработки программного обеспечения</a:t>
            </a:r>
            <a:endParaRPr lang="ru-RU" altLang="en-US" sz="24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4965" y="4358640"/>
            <a:ext cx="13280469" cy="3345656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 sz="2400"/>
          </a:p>
        </p:txBody>
      </p:sp>
      <p:sp>
        <p:nvSpPr>
          <p:cNvPr id="6" name="Shape 3"/>
          <p:cNvSpPr/>
          <p:nvPr/>
        </p:nvSpPr>
        <p:spPr>
          <a:xfrm>
            <a:off x="682585" y="4221480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7" name="Text 4"/>
          <p:cNvSpPr/>
          <p:nvPr/>
        </p:nvSpPr>
        <p:spPr>
          <a:xfrm>
            <a:off x="876776" y="4489490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/>
              <a:t>Знание</a:t>
            </a:r>
            <a:endParaRPr lang="ru-RU" alt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51613" y="4489490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Технологии</a:t>
            </a:r>
            <a:endParaRPr lang="ru-RU" alt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74965" y="4982924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1" name="Text 8"/>
          <p:cNvSpPr/>
          <p:nvPr/>
        </p:nvSpPr>
        <p:spPr>
          <a:xfrm>
            <a:off x="876776" y="5044559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Веб-программирование</a:t>
            </a:r>
            <a:endParaRPr lang="ru-RU" alt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01377" y="5044559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551613" y="5044559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Frontend &amp;&amp; </a:t>
            </a:r>
            <a:r>
              <a:rPr lang="vi-VN" altLang="en-US" sz="2400" u="heavy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Backend</a:t>
            </a:r>
            <a:endParaRPr lang="vi-VN" alt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82585" y="5476399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5" name="Text 12"/>
          <p:cNvSpPr/>
          <p:nvPr/>
        </p:nvSpPr>
        <p:spPr>
          <a:xfrm>
            <a:off x="876776" y="559962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Управление базой данных</a:t>
            </a:r>
            <a:endParaRPr lang="ru-RU" alt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01377" y="5599628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6550978" y="562121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altLang="en-US" sz="2400" dirty="0"/>
              <a:t>MySQL</a:t>
            </a:r>
            <a:endParaRPr lang="vi-VN" altLang="en-US" sz="2400" dirty="0"/>
          </a:p>
        </p:txBody>
      </p:sp>
      <p:sp>
        <p:nvSpPr>
          <p:cNvPr id="18" name="Shape 15"/>
          <p:cNvSpPr/>
          <p:nvPr/>
        </p:nvSpPr>
        <p:spPr>
          <a:xfrm>
            <a:off x="682585" y="6031468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9" name="Text 16"/>
          <p:cNvSpPr/>
          <p:nvPr/>
        </p:nvSpPr>
        <p:spPr>
          <a:xfrm>
            <a:off x="876776" y="6154698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altLang="en-US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API</a:t>
            </a:r>
            <a:endParaRPr lang="vi-VN" altLang="en-US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301377" y="6154698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6549708" y="6185813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altLang="en-US" sz="2400" dirty="0"/>
              <a:t>GET, </a:t>
            </a:r>
            <a:r>
              <a:rPr lang="vi-VN" altLang="en-US" sz="2400" u="heavy" dirty="0"/>
              <a:t>POST</a:t>
            </a:r>
            <a:endParaRPr lang="vi-VN" alt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682585" y="6586538"/>
            <a:ext cx="13263801" cy="55506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23" name="Text 20"/>
          <p:cNvSpPr/>
          <p:nvPr/>
        </p:nvSpPr>
        <p:spPr>
          <a:xfrm>
            <a:off x="876776" y="6709767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/>
              <a:t>Процесс тестирования</a:t>
            </a:r>
            <a:endParaRPr lang="ru-RU" alt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5301377" y="6709767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6550343" y="6730722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altLang="en-US" sz="2400" dirty="0"/>
              <a:t>Burpsuit, ZAP</a:t>
            </a:r>
            <a:endParaRPr lang="vi-VN" altLang="en-US" sz="2400" dirty="0"/>
          </a:p>
        </p:txBody>
      </p:sp>
      <p:sp>
        <p:nvSpPr>
          <p:cNvPr id="26" name="Shape 23"/>
          <p:cNvSpPr/>
          <p:nvPr/>
        </p:nvSpPr>
        <p:spPr>
          <a:xfrm>
            <a:off x="682585" y="7141607"/>
            <a:ext cx="13263801" cy="55506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27" name="Text 24"/>
          <p:cNvSpPr/>
          <p:nvPr/>
        </p:nvSpPr>
        <p:spPr>
          <a:xfrm>
            <a:off x="876776" y="7264837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altLang="en-US" sz="2400" dirty="0"/>
              <a:t>Безопасность веб-приложений</a:t>
            </a:r>
            <a:endParaRPr lang="ru-RU" alt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5301377" y="7264837"/>
            <a:ext cx="402764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/>
          </a:p>
        </p:txBody>
      </p:sp>
      <p:sp>
        <p:nvSpPr>
          <p:cNvPr id="29" name="Text 26"/>
          <p:cNvSpPr/>
          <p:nvPr/>
        </p:nvSpPr>
        <p:spPr>
          <a:xfrm>
            <a:off x="6551613" y="7326432"/>
            <a:ext cx="4031456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en-US" sz="2400" dirty="0"/>
              <a:t>SQL injection, XSS (Cross-site Scripting),</a:t>
            </a:r>
            <a:endParaRPr lang="en-US" altLang="en-US" sz="24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altLang="en-US" sz="2400" dirty="0"/>
              <a:t> CSRF (Cross-Site Request Forgery)</a:t>
            </a:r>
            <a:endParaRPr lang="en-US" alt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1742"/>
            <a:ext cx="7613094" cy="737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ru-RU" alt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Решение проблем и креативность</a:t>
            </a:r>
            <a:endParaRPr lang="ru-RU" altLang="en-US" sz="36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51853" y="1391900"/>
            <a:ext cx="7613094" cy="947264"/>
          </a:xfrm>
          <a:prstGeom prst="roundRect">
            <a:avLst>
              <a:gd name="adj" fmla="val 2603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6" name="Text 3"/>
          <p:cNvSpPr/>
          <p:nvPr/>
        </p:nvSpPr>
        <p:spPr>
          <a:xfrm>
            <a:off x="6470571" y="1693672"/>
            <a:ext cx="2734032" cy="341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Способность решать проблемы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8624" y="2491260"/>
            <a:ext cx="7613094" cy="737961"/>
          </a:xfrm>
          <a:prstGeom prst="roundRect">
            <a:avLst>
              <a:gd name="adj" fmla="val 2603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9" name="Text 6"/>
          <p:cNvSpPr/>
          <p:nvPr/>
        </p:nvSpPr>
        <p:spPr>
          <a:xfrm>
            <a:off x="6470571" y="2764403"/>
            <a:ext cx="2734032" cy="341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Творческое мышление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8624" y="3471992"/>
            <a:ext cx="7613094" cy="779145"/>
          </a:xfrm>
          <a:prstGeom prst="roundRect">
            <a:avLst>
              <a:gd name="adj" fmla="val 4211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12" name="Text 9"/>
          <p:cNvSpPr/>
          <p:nvPr/>
        </p:nvSpPr>
        <p:spPr>
          <a:xfrm>
            <a:off x="6470571" y="3714402"/>
            <a:ext cx="2997279" cy="341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Обработка ошибок и отладка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7" name="Shape 8"/>
          <p:cNvSpPr/>
          <p:nvPr/>
        </p:nvSpPr>
        <p:spPr>
          <a:xfrm>
            <a:off x="6251513" y="6029983"/>
            <a:ext cx="7613094" cy="779145"/>
          </a:xfrm>
          <a:prstGeom prst="roundRect">
            <a:avLst>
              <a:gd name="adj" fmla="val 4211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10" name="Text 9"/>
          <p:cNvSpPr/>
          <p:nvPr/>
        </p:nvSpPr>
        <p:spPr>
          <a:xfrm>
            <a:off x="6338947" y="6325465"/>
            <a:ext cx="2997279" cy="341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Комбинация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252148" y="6982690"/>
            <a:ext cx="7613094" cy="779145"/>
          </a:xfrm>
          <a:prstGeom prst="roundRect">
            <a:avLst>
              <a:gd name="adj" fmla="val 4211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3200"/>
          </a:p>
        </p:txBody>
      </p:sp>
      <p:sp>
        <p:nvSpPr>
          <p:cNvPr id="14" name="Text 9"/>
          <p:cNvSpPr/>
          <p:nvPr/>
        </p:nvSpPr>
        <p:spPr>
          <a:xfrm>
            <a:off x="6288147" y="7201515"/>
            <a:ext cx="2997279" cy="341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altLang="en-US" sz="3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Управление временем</a:t>
            </a:r>
            <a:endParaRPr lang="ru-RU" altLang="en-US" sz="32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7" name="Text 0"/>
          <p:cNvSpPr/>
          <p:nvPr/>
        </p:nvSpPr>
        <p:spPr>
          <a:xfrm>
            <a:off x="6251853" y="4462970"/>
            <a:ext cx="7613094" cy="737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ru-RU" altLang="en-US" sz="3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Управление проектами и командная работа</a:t>
            </a:r>
            <a:endParaRPr lang="ru-RU" altLang="en-US" sz="36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8" grpId="0" animBg="1"/>
      <p:bldP spid="9" grpId="0"/>
      <p:bldP spid="11" grpId="0" animBg="1"/>
      <p:bldP spid="12" grpId="0"/>
      <p:bldP spid="7" grpId="0" bldLvl="0" animBg="1"/>
      <p:bldP spid="10" grpId="0"/>
      <p:bldP spid="13" grpId="0" bldLvl="0" animBg="1"/>
      <p:bldP spid="14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6790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alt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Практический опыт</a:t>
            </a:r>
            <a:endParaRPr lang="ru-RU" altLang="en-US" sz="4000" dirty="0">
              <a:solidFill>
                <a:srgbClr val="124E73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00218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В проекте использованы современные и</a:t>
            </a:r>
            <a:endParaRPr lang="ru-RU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ru-RU" sz="2400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-122"/>
                <a:cs typeface="Source Sans Pro" panose="020B0503030403020204" pitchFamily="34" charset="-120"/>
              </a:rPr>
              <a:t> востребованные технологии.</a:t>
            </a:r>
            <a:endParaRPr lang="ru-RU" sz="2400" dirty="0">
              <a:solidFill>
                <a:srgbClr val="2B4150"/>
              </a:solidFill>
              <a:latin typeface="Source Sans Pro" panose="020B0503030403020204" pitchFamily="34" charset="0"/>
              <a:ea typeface="Source Sans Pro" panose="020B0503030403020204" pitchFamily="34" charset="-122"/>
              <a:cs typeface="Source Sans Pro" panose="020B050303040302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2646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6" name="Text 3"/>
          <p:cNvSpPr/>
          <p:nvPr/>
        </p:nvSpPr>
        <p:spPr>
          <a:xfrm>
            <a:off x="7017306" y="26462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Управление ресурсами</a:t>
            </a:r>
            <a:endParaRPr lang="ru-RU" altLang="en-US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9" name="Text 6"/>
          <p:cNvSpPr/>
          <p:nvPr/>
        </p:nvSpPr>
        <p:spPr>
          <a:xfrm>
            <a:off x="7017306" y="39815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Организация проектной документации</a:t>
            </a:r>
            <a:endParaRPr lang="ru-RU" altLang="en-US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3168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2" name="Text 9"/>
          <p:cNvSpPr/>
          <p:nvPr/>
        </p:nvSpPr>
        <p:spPr>
          <a:xfrm>
            <a:off x="7017306" y="53168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Документирование и архивирование</a:t>
            </a:r>
            <a:endParaRPr lang="ru-RU" altLang="en-US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66521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</p:spPr>
        <p:txBody>
          <a:bodyPr/>
          <a:lstStyle/>
          <a:p>
            <a:endParaRPr lang="ru-RU" sz="2400"/>
          </a:p>
        </p:txBody>
      </p:sp>
      <p:sp>
        <p:nvSpPr>
          <p:cNvPr id="15" name="Text 12"/>
          <p:cNvSpPr/>
          <p:nvPr/>
        </p:nvSpPr>
        <p:spPr>
          <a:xfrm>
            <a:off x="7017306" y="66521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alt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Иметь четкое представление об истории ЛЭТИ</a:t>
            </a:r>
            <a:endParaRPr lang="ru-RU" altLang="en-US" sz="2400" dirty="0">
              <a:solidFill>
                <a:srgbClr val="2B4150"/>
              </a:solidFill>
              <a:latin typeface="MuseoModerno Medium" pitchFamily="34" charset="0"/>
              <a:ea typeface="MuseoModerno Medium" pitchFamily="34" charset="-122"/>
              <a:cs typeface="MuseoModerno Medium" pitchFamily="34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548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8560"/>
            <a:ext cx="14650720" cy="56648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8247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73073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67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41195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55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3675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76200"/>
            <a:ext cx="14111605" cy="81197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6970"/>
            <a:ext cx="14660880" cy="521398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655"/>
            <a:ext cx="14630400" cy="8195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7485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10"/>
            <a:ext cx="14631035" cy="8200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"/>
            <a:ext cx="14630400" cy="8226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2885</Words>
  <Application>WPS Slides</Application>
  <PresentationFormat>Custom</PresentationFormat>
  <Paragraphs>244</Paragraphs>
  <Slides>54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Arial</vt:lpstr>
      <vt:lpstr>SimSun</vt:lpstr>
      <vt:lpstr>Wingdings</vt:lpstr>
      <vt:lpstr>Microsoft YaHei</vt:lpstr>
      <vt:lpstr>Arial Unicode MS</vt:lpstr>
      <vt:lpstr>Calibri</vt:lpstr>
      <vt:lpstr>MuseoModerno Medium</vt:lpstr>
      <vt:lpstr>MuseoModerno Medium</vt:lpstr>
      <vt:lpstr>MuseoModerno Medium</vt:lpstr>
      <vt:lpstr>Source Sans Pro</vt:lpstr>
      <vt:lpstr>Source Sans Pro</vt:lpstr>
      <vt:lpstr>Source Sans Pro</vt:lpstr>
      <vt:lpstr>Consolas</vt:lpstr>
      <vt:lpstr>Consolas</vt:lpstr>
      <vt:lpstr>Consolas</vt:lpstr>
      <vt:lpstr>DengXian Light</vt:lpstr>
      <vt:lpstr>Calibri Light</vt:lpstr>
      <vt:lpstr>DengXian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MANIA</cp:lastModifiedBy>
  <cp:revision>8</cp:revision>
  <dcterms:created xsi:type="dcterms:W3CDTF">2025-04-09T20:49:00Z</dcterms:created>
  <dcterms:modified xsi:type="dcterms:W3CDTF">2025-04-11T19:02:54Z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9EF33B0EBED0405A81021FC48598DF09_13</vt:lpwstr>
  </property>
  <property fmtid="{D5CDD505-2E9C-101B-9397-08002B2CF9AE}" pid="3" name="KSOProductBuildVer">
    <vt:lpwstr>1033-12.2.0.20782</vt:lpwstr>
  </property>
</Properties>
</file>